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</p:sldMasterIdLst>
  <p:sldIdLst>
    <p:sldId id="256" r:id="rId2"/>
    <p:sldId id="265" r:id="rId3"/>
    <p:sldId id="257" r:id="rId4"/>
    <p:sldId id="258" r:id="rId5"/>
    <p:sldId id="268" r:id="rId6"/>
    <p:sldId id="267" r:id="rId7"/>
    <p:sldId id="266" r:id="rId8"/>
  </p:sldIdLst>
  <p:sldSz cx="12192000" cy="6858000"/>
  <p:notesSz cx="6858000" cy="9144000"/>
  <p:defaultTextStyle>
    <a:defPPr>
      <a:defRPr lang="en-A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4F658ACD-A35F-42D8-B30D-869E729ACA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81000"/>
            <a:ext cx="11582400" cy="5638800"/>
          </a:xfrm>
          <a:prstGeom prst="roundRect">
            <a:avLst>
              <a:gd name="adj" fmla="val 7912"/>
            </a:avLst>
          </a:prstGeom>
          <a:solidFill>
            <a:schemeClr val="folHlink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B9B25922-4C7F-43DF-A0E4-5B7C920010AC}"/>
              </a:ext>
            </a:extLst>
          </p:cNvPr>
          <p:cNvSpPr>
            <a:spLocks noChangeArrowheads="1"/>
          </p:cNvSpPr>
          <p:nvPr/>
        </p:nvSpPr>
        <p:spPr bwMode="white">
          <a:xfrm>
            <a:off x="436034" y="488950"/>
            <a:ext cx="11247967" cy="4768850"/>
          </a:xfrm>
          <a:prstGeom prst="roundRect">
            <a:avLst>
              <a:gd name="adj" fmla="val 7310"/>
            </a:avLst>
          </a:pr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AA1F15A-D7CA-4E8C-B0F7-3B6FE598C6D3}"/>
              </a:ext>
            </a:extLst>
          </p:cNvPr>
          <p:cNvSpPr>
            <a:spLocks noChangeArrowheads="1"/>
          </p:cNvSpPr>
          <p:nvPr/>
        </p:nvSpPr>
        <p:spPr bwMode="blackWhite">
          <a:xfrm>
            <a:off x="1828800" y="3338513"/>
            <a:ext cx="8534400" cy="22860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50800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en-US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914400" y="857250"/>
            <a:ext cx="10363200" cy="2266950"/>
          </a:xfrm>
        </p:spPr>
        <p:txBody>
          <a:bodyPr anchor="ctr" anchorCtr="1"/>
          <a:lstStyle>
            <a:lvl1pPr algn="ctr">
              <a:defRPr sz="4100" i="1"/>
            </a:lvl1pPr>
          </a:lstStyle>
          <a:p>
            <a:pPr lvl="0"/>
            <a:r>
              <a:rPr lang="en-US" noProof="0"/>
              <a:t>Click to edit Master title style</a:t>
            </a:r>
            <a:endParaRPr lang="en-AU" noProof="0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2336800" y="3567113"/>
            <a:ext cx="7213600" cy="1905000"/>
          </a:xfrm>
        </p:spPr>
        <p:txBody>
          <a:bodyPr anchor="ctr"/>
          <a:lstStyle>
            <a:lvl1pPr marL="0" indent="0" algn="ctr">
              <a:buFont typeface="Wingdings" pitchFamily="2" charset="2"/>
              <a:buNone/>
              <a:defRPr sz="3300"/>
            </a:lvl1pPr>
          </a:lstStyle>
          <a:p>
            <a:pPr lvl="0"/>
            <a:r>
              <a:rPr lang="en-US" noProof="0"/>
              <a:t>Click to edit Master subtitle style</a:t>
            </a:r>
            <a:endParaRPr lang="en-AU" noProof="0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7FC08A7-BDD7-4F7D-AEA0-DF5D3CB6D3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C25D439E-CA3B-45B5-AC9D-5BC73CD3B7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4470400" y="6391275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C729F526-AA87-4BC4-B589-27B4B9B6F35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9144000" y="6391275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7490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B321257-83AE-4519-8D68-01F57B7194B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8565F14-30CD-4CE1-8D62-497EE059372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04C1345-9E33-4943-8855-45C259E86C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9684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12200" y="533400"/>
            <a:ext cx="25654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16000" y="533400"/>
            <a:ext cx="74930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6CD1CF2-88DE-4925-B15B-A36243C1F8B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F86708-F35C-499A-B299-F36F9268BC2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8C29913-B15F-44CA-8A4F-BD74178F52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6406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AAD125C-0E8D-4997-9DB3-597ABB45258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2B6D2BF-E34C-437A-AD23-C885CAF7EB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A482FD3-4C08-470F-BFEB-CDBB058D76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0954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E41204E-E80F-4F88-80E1-6446B7A264E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011B8E1-0B59-4AD8-975A-BCE6144352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9BA3FFB-3DD8-44E4-9440-558303D73AB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0120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1905000"/>
            <a:ext cx="50292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905000"/>
            <a:ext cx="50292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EDDBAB-92F3-4835-81D8-8FF5747A50C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74C70E-314D-4EDA-8D26-7734E0CDEF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463DF7-2EC6-4056-9DF0-35B85E4792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8672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D6F7F29-5730-4C2D-A68A-FE9B4443CC8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003C32FF-74F5-4D47-85CF-42570556B6C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92731B5F-A385-4DE0-B70E-C73F63EC13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727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49904F7-FBD2-4779-8E12-A45BEEF5A9F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B5C66F05-0D1A-4F4B-B8F5-02B016F33D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92DEE3E-C618-4B8C-8611-C1D21477E4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047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9C28C2A-C654-4359-B48E-7D755CF49B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215DDF0-D049-4207-9773-4F43120BDC3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430F0155-D34A-44CF-9626-768D297D6F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0792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9C9AD4-CCFD-414C-8B6E-6C3EF3D2FE4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CB0C0B-5847-48D6-8F3C-CEA7824D573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2B8240-CC4C-4FAB-80A4-79875B22CB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432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6A45E5-2376-4B22-8D09-9014410E890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B4BF7E-4392-4654-A131-C5A8A7318EC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923106-C925-4D22-AA98-749CC207AC7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6601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ADB1EE2-F7F0-4539-935B-8BEF5B5AF3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16000" y="533400"/>
            <a:ext cx="10261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AU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AE31CC2-1154-405A-BBAC-8A9101828E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16000" y="1905000"/>
            <a:ext cx="102616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AU" altLang="en-US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42009B21-C295-403F-8751-FF97C007FB4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16000" y="6391275"/>
            <a:ext cx="27432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fld id="{2522AE01-6E0A-4C74-8B2E-F2A22EBA7FB6}" type="datetimeFigureOut">
              <a:rPr lang="en-AU" smtClean="0"/>
              <a:t>19/07/2023</a:t>
            </a:fld>
            <a:endParaRPr lang="en-AU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CAE26D10-BD9C-411A-89C0-44565EA484C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470400" y="6403975"/>
            <a:ext cx="3860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endParaRPr lang="en-AU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39B6DDC7-2F40-4FAB-A761-C8A357D64A9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144000" y="6400800"/>
            <a:ext cx="2133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fld id="{552AFCF5-21DE-45BA-A83A-A019DEBB980C}" type="slidenum">
              <a:rPr lang="en-AU" smtClean="0"/>
              <a:t>‹#›</a:t>
            </a:fld>
            <a:endParaRPr lang="en-AU"/>
          </a:p>
        </p:txBody>
      </p:sp>
      <p:grpSp>
        <p:nvGrpSpPr>
          <p:cNvPr id="1031" name="Group 7">
            <a:extLst>
              <a:ext uri="{FF2B5EF4-FFF2-40B4-BE49-F238E27FC236}">
                <a16:creationId xmlns:a16="http://schemas.microsoft.com/office/drawing/2014/main" id="{20030730-DCBB-432E-8D4A-2089091525F4}"/>
              </a:ext>
            </a:extLst>
          </p:cNvPr>
          <p:cNvGrpSpPr>
            <a:grpSpLocks/>
          </p:cNvGrpSpPr>
          <p:nvPr/>
        </p:nvGrpSpPr>
        <p:grpSpPr bwMode="auto">
          <a:xfrm>
            <a:off x="224368" y="228600"/>
            <a:ext cx="11764433" cy="6096000"/>
            <a:chOff x="106" y="144"/>
            <a:chExt cx="5558" cy="3840"/>
          </a:xfrm>
        </p:grpSpPr>
        <p:sp>
          <p:nvSpPr>
            <p:cNvPr id="1032" name="AutoShape 8">
              <a:extLst>
                <a:ext uri="{FF2B5EF4-FFF2-40B4-BE49-F238E27FC236}">
                  <a16:creationId xmlns:a16="http://schemas.microsoft.com/office/drawing/2014/main" id="{35AE49A3-0550-494E-89D4-DBA212A390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" y="144"/>
              <a:ext cx="5558" cy="3840"/>
            </a:xfrm>
            <a:prstGeom prst="roundRect">
              <a:avLst>
                <a:gd name="adj" fmla="val 11046"/>
              </a:avLst>
            </a:prstGeom>
            <a:noFill/>
            <a:ln w="28575">
              <a:solidFill>
                <a:schemeClr val="folHlink"/>
              </a:solidFill>
              <a:round/>
              <a:headEnd/>
              <a:tailEnd/>
            </a:ln>
            <a:effec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033" name="Line 9">
              <a:extLst>
                <a:ext uri="{FF2B5EF4-FFF2-40B4-BE49-F238E27FC236}">
                  <a16:creationId xmlns:a16="http://schemas.microsoft.com/office/drawing/2014/main" id="{E89F7EC4-3E53-4B95-9580-FDA55F3BC5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" y="1077"/>
              <a:ext cx="4848" cy="0"/>
            </a:xfrm>
            <a:prstGeom prst="line">
              <a:avLst/>
            </a:prstGeom>
            <a:noFill/>
            <a:ln w="38100">
              <a:solidFill>
                <a:schemeClr val="folHlink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780244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 Black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 Black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 Black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 Black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 Black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 Black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 Black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 Black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70000"/>
        <a:buFont typeface="Wingdings" panose="05000000000000000000" pitchFamily="2" charset="2"/>
        <a:buChar char="l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150000"/>
        <a:buChar char="•"/>
        <a:defRPr sz="26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150000"/>
        <a:buChar char="•"/>
        <a:defRPr sz="22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15000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15000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150000"/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150000"/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150000"/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150000"/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1F4C-ADD4-45A3-B197-1CCCAD4B1E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Year 10 </a:t>
            </a:r>
            <a:r>
              <a:rPr lang="en-AU" dirty="0" err="1"/>
              <a:t>PreATAR</a:t>
            </a:r>
            <a:r>
              <a:rPr lang="en-AU" dirty="0"/>
              <a:t>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FDA4E2-C155-4ABA-9AE2-63B8EA81BD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Chemical Reactions and Equations</a:t>
            </a:r>
          </a:p>
        </p:txBody>
      </p:sp>
    </p:spTree>
    <p:extLst>
      <p:ext uri="{BB962C8B-B14F-4D97-AF65-F5344CB8AC3E}">
        <p14:creationId xmlns:p14="http://schemas.microsoft.com/office/powerpoint/2010/main" val="3800899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715BA-F791-4158-85CA-9C932C28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F886F-9300-42C9-B562-D1A00D711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AU" dirty="0"/>
              <a:t>Write the formula for</a:t>
            </a:r>
          </a:p>
          <a:p>
            <a:pPr marL="0" indent="0">
              <a:buNone/>
            </a:pPr>
            <a:r>
              <a:rPr lang="en-AU" dirty="0"/>
              <a:t>	sodium hydroxide</a:t>
            </a:r>
          </a:p>
          <a:p>
            <a:pPr marL="0" indent="0">
              <a:buNone/>
            </a:pPr>
            <a:r>
              <a:rPr lang="en-AU" dirty="0"/>
              <a:t>	calcium carbonate</a:t>
            </a:r>
          </a:p>
          <a:p>
            <a:pPr marL="0" indent="0">
              <a:buNone/>
            </a:pPr>
            <a:r>
              <a:rPr lang="en-AU" dirty="0"/>
              <a:t>	zinc oxide</a:t>
            </a:r>
          </a:p>
          <a:p>
            <a:pPr marL="0" indent="0">
              <a:buNone/>
            </a:pPr>
            <a:r>
              <a:rPr lang="en-AU" dirty="0"/>
              <a:t>	copper II chloride</a:t>
            </a:r>
          </a:p>
          <a:p>
            <a:pPr marL="0" indent="0">
              <a:buNone/>
            </a:pPr>
            <a:r>
              <a:rPr lang="en-AU" dirty="0"/>
              <a:t>	hydrochloric acid</a:t>
            </a:r>
          </a:p>
          <a:p>
            <a:pPr marL="0" indent="0">
              <a:buNone/>
            </a:pPr>
            <a:r>
              <a:rPr lang="en-AU" dirty="0"/>
              <a:t>	ammonium iodide</a:t>
            </a:r>
          </a:p>
        </p:txBody>
      </p:sp>
    </p:spTree>
    <p:extLst>
      <p:ext uri="{BB962C8B-B14F-4D97-AF65-F5344CB8AC3E}">
        <p14:creationId xmlns:p14="http://schemas.microsoft.com/office/powerpoint/2010/main" val="3495405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E3FC7-996C-4351-8B2B-34FC058B6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38F8B-A473-4FD7-AD6D-6A7F1237A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 types of chemical reactions are used to produce a range of products and can occur at different rates</a:t>
            </a:r>
            <a:endParaRPr lang="en-A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8293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BDF2-CFEE-4D39-AE82-CFD8DE8EB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8348B-85B6-43F5-ADC1-6ACB383F5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Write formula/name for ionic and covalent molecular substances</a:t>
            </a:r>
          </a:p>
          <a:p>
            <a:pPr marL="0" indent="0">
              <a:buNone/>
            </a:pPr>
            <a:r>
              <a:rPr lang="en-AU" dirty="0"/>
              <a:t>Balance chemical equations</a:t>
            </a:r>
          </a:p>
          <a:p>
            <a:pPr marL="0" indent="0">
              <a:buNone/>
            </a:pPr>
            <a:r>
              <a:rPr lang="en-AU" dirty="0"/>
              <a:t>Write balanced chemical equations from word equations</a:t>
            </a:r>
          </a:p>
        </p:txBody>
      </p:sp>
    </p:spTree>
    <p:extLst>
      <p:ext uri="{BB962C8B-B14F-4D97-AF65-F5344CB8AC3E}">
        <p14:creationId xmlns:p14="http://schemas.microsoft.com/office/powerpoint/2010/main" val="2383068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89E61-F2AF-4C2F-9DDE-06288F70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Balance chemical equations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000A4-F4AB-4F68-9BE5-D8115A1E7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4800" dirty="0"/>
              <a:t>Zn +  HC</a:t>
            </a:r>
            <a:r>
              <a:rPr lang="en-AU" sz="4800" dirty="0">
                <a:latin typeface="Cavolini" panose="03000502040302020204" pitchFamily="66" charset="0"/>
                <a:cs typeface="Cavolini" panose="03000502040302020204" pitchFamily="66" charset="0"/>
              </a:rPr>
              <a:t>l</a:t>
            </a:r>
            <a:r>
              <a:rPr lang="en-AU" sz="4800" dirty="0"/>
              <a:t> </a:t>
            </a:r>
            <a:r>
              <a:rPr lang="en-AU" sz="4800" dirty="0">
                <a:sym typeface="Wingdings" panose="05000000000000000000" pitchFamily="2" charset="2"/>
              </a:rPr>
              <a:t> ZnC</a:t>
            </a:r>
            <a:r>
              <a:rPr lang="en-AU" sz="4800" dirty="0">
                <a:latin typeface="Cavolini" panose="03000502040302020204" pitchFamily="66" charset="0"/>
                <a:cs typeface="Cavolini" panose="03000502040302020204" pitchFamily="66" charset="0"/>
                <a:sym typeface="Wingdings" panose="05000000000000000000" pitchFamily="2" charset="2"/>
              </a:rPr>
              <a:t>l</a:t>
            </a:r>
            <a:r>
              <a:rPr lang="en-AU" sz="4800" baseline="-25000" dirty="0">
                <a:sym typeface="Wingdings" panose="05000000000000000000" pitchFamily="2" charset="2"/>
              </a:rPr>
              <a:t>2</a:t>
            </a:r>
            <a:r>
              <a:rPr lang="en-AU" sz="4800" dirty="0">
                <a:sym typeface="Wingdings" panose="05000000000000000000" pitchFamily="2" charset="2"/>
              </a:rPr>
              <a:t> + H</a:t>
            </a:r>
            <a:r>
              <a:rPr lang="en-AU" sz="4800" baseline="-25000" dirty="0">
                <a:sym typeface="Wingdings" panose="05000000000000000000" pitchFamily="2" charset="2"/>
              </a:rPr>
              <a:t>2</a:t>
            </a:r>
            <a:endParaRPr lang="en-AU" sz="4800" baseline="-25000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12C89806-050D-456C-BAC0-4F1CEB64A85F}"/>
              </a:ext>
            </a:extLst>
          </p:cNvPr>
          <p:cNvSpPr/>
          <p:nvPr/>
        </p:nvSpPr>
        <p:spPr>
          <a:xfrm>
            <a:off x="1166071" y="2910981"/>
            <a:ext cx="402671" cy="369115"/>
          </a:xfrm>
          <a:prstGeom prst="flowChartConnector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F413CD12-D6CE-4681-B7B9-F39BC138DFE1}"/>
              </a:ext>
            </a:extLst>
          </p:cNvPr>
          <p:cNvSpPr/>
          <p:nvPr/>
        </p:nvSpPr>
        <p:spPr>
          <a:xfrm>
            <a:off x="4622335" y="2910981"/>
            <a:ext cx="402671" cy="369115"/>
          </a:xfrm>
          <a:prstGeom prst="flowChartConnector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0ECE1AC6-193A-4D9E-B0E8-B160FAED5145}"/>
              </a:ext>
            </a:extLst>
          </p:cNvPr>
          <p:cNvSpPr/>
          <p:nvPr/>
        </p:nvSpPr>
        <p:spPr>
          <a:xfrm>
            <a:off x="2578104" y="2910981"/>
            <a:ext cx="402671" cy="369115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1F008B-A004-4670-9A11-27F53A10E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7260" y="3038822"/>
            <a:ext cx="426757" cy="3901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90DFF3-220A-48B9-9BE5-1E65ED1DC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897" y="2900449"/>
            <a:ext cx="426757" cy="39017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BC917E2-DA91-4C93-89DA-66E493E5BAF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C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997320" y="2918587"/>
            <a:ext cx="426757" cy="3962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232C0B8-B517-4C16-BC91-D5CF534BE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6946" y="3251749"/>
            <a:ext cx="426757" cy="39627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36657ED-CB33-49E8-964E-E4F9C849B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641" y="3052026"/>
            <a:ext cx="426757" cy="3962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FD7AE05-244C-4B2A-9C9F-0BDBF61B3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333" y="4221670"/>
            <a:ext cx="426757" cy="3901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D97542-31D0-45E2-9788-4DDA50A792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9439" y="4329609"/>
            <a:ext cx="426757" cy="39627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ED6403-5256-40B6-A15D-04D94B04D70E}"/>
              </a:ext>
            </a:extLst>
          </p:cNvPr>
          <p:cNvCxnSpPr/>
          <p:nvPr/>
        </p:nvCxnSpPr>
        <p:spPr>
          <a:xfrm>
            <a:off x="3977640" y="2596896"/>
            <a:ext cx="0" cy="3282696"/>
          </a:xfrm>
          <a:prstGeom prst="line">
            <a:avLst/>
          </a:prstGeom>
          <a:ln w="762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D4FB5CC-6FE6-459D-94C7-843A2C76D397}"/>
              </a:ext>
            </a:extLst>
          </p:cNvPr>
          <p:cNvSpPr txBox="1"/>
          <p:nvPr/>
        </p:nvSpPr>
        <p:spPr>
          <a:xfrm>
            <a:off x="740664" y="5468112"/>
            <a:ext cx="7104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1                           2                                  1                                  1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1A9E82-8452-43E0-83B4-4D7201F933BF}"/>
              </a:ext>
            </a:extLst>
          </p:cNvPr>
          <p:cNvSpPr txBox="1"/>
          <p:nvPr/>
        </p:nvSpPr>
        <p:spPr>
          <a:xfrm>
            <a:off x="2286002" y="1909032"/>
            <a:ext cx="493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4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volini" panose="03000502040302020204" pitchFamily="66" charset="0"/>
                <a:cs typeface="Cavolini" panose="03000502040302020204" pitchFamily="66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55200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CC363-FA23-444C-BA72-F0449BF3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GCSE Chemistry - Balancing Chemical Equations  #5">
            <a:hlinkClick r:id="" action="ppaction://media"/>
            <a:extLst>
              <a:ext uri="{FF2B5EF4-FFF2-40B4-BE49-F238E27FC236}">
                <a16:creationId xmlns:a16="http://schemas.microsoft.com/office/drawing/2014/main" id="{001BD520-BD1D-44BE-9D6A-9F70A0434E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369814"/>
            <a:ext cx="10468947" cy="5888348"/>
          </a:xfrm>
        </p:spPr>
      </p:pic>
    </p:spTree>
    <p:extLst>
      <p:ext uri="{BB962C8B-B14F-4D97-AF65-F5344CB8AC3E}">
        <p14:creationId xmlns:p14="http://schemas.microsoft.com/office/powerpoint/2010/main" val="426459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1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BDF2-CFEE-4D39-AE82-CFD8DE8EB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8348B-85B6-43F5-ADC1-6ACB383F5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Write formula/name for ionic and covalent molecular substances</a:t>
            </a:r>
          </a:p>
          <a:p>
            <a:pPr marL="0" indent="0">
              <a:buNone/>
            </a:pPr>
            <a:r>
              <a:rPr lang="en-AU" dirty="0"/>
              <a:t>Balance chemical equations</a:t>
            </a:r>
          </a:p>
          <a:p>
            <a:pPr marL="0" indent="0">
              <a:buNone/>
            </a:pPr>
            <a:r>
              <a:rPr lang="en-AU" dirty="0"/>
              <a:t>Write balanced chemical equations from word equations</a:t>
            </a:r>
          </a:p>
        </p:txBody>
      </p:sp>
    </p:spTree>
    <p:extLst>
      <p:ext uri="{BB962C8B-B14F-4D97-AF65-F5344CB8AC3E}">
        <p14:creationId xmlns:p14="http://schemas.microsoft.com/office/powerpoint/2010/main" val="3351258351"/>
      </p:ext>
    </p:extLst>
  </p:cSld>
  <p:clrMapOvr>
    <a:masterClrMapping/>
  </p:clrMapOvr>
</p:sld>
</file>

<file path=ppt/theme/theme1.xml><?xml version="1.0" encoding="utf-8"?>
<a:theme xmlns:a="http://schemas.openxmlformats.org/drawingml/2006/main" name="Studio">
  <a:themeElements>
    <a:clrScheme name="Studio 3">
      <a:dk1>
        <a:srgbClr val="000000"/>
      </a:dk1>
      <a:lt1>
        <a:srgbClr val="FFFFFF"/>
      </a:lt1>
      <a:dk2>
        <a:srgbClr val="CD0505"/>
      </a:dk2>
      <a:lt2>
        <a:srgbClr val="5F5F5F"/>
      </a:lt2>
      <a:accent1>
        <a:srgbClr val="D2D5DE"/>
      </a:accent1>
      <a:accent2>
        <a:srgbClr val="D55757"/>
      </a:accent2>
      <a:accent3>
        <a:srgbClr val="FFFFFF"/>
      </a:accent3>
      <a:accent4>
        <a:srgbClr val="000000"/>
      </a:accent4>
      <a:accent5>
        <a:srgbClr val="E5E7EC"/>
      </a:accent5>
      <a:accent6>
        <a:srgbClr val="C14E4E"/>
      </a:accent6>
      <a:hlink>
        <a:srgbClr val="F42D1E"/>
      </a:hlink>
      <a:folHlink>
        <a:srgbClr val="7C849E"/>
      </a:folHlink>
    </a:clrScheme>
    <a:fontScheme name="Studio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udio 1">
        <a:dk1>
          <a:srgbClr val="000000"/>
        </a:dk1>
        <a:lt1>
          <a:srgbClr val="FFFFFF"/>
        </a:lt1>
        <a:dk2>
          <a:srgbClr val="336666"/>
        </a:dk2>
        <a:lt2>
          <a:srgbClr val="CCCC99"/>
        </a:lt2>
        <a:accent1>
          <a:srgbClr val="97CDCC"/>
        </a:accent1>
        <a:accent2>
          <a:srgbClr val="D6E0E0"/>
        </a:accent2>
        <a:accent3>
          <a:srgbClr val="FFFFFF"/>
        </a:accent3>
        <a:accent4>
          <a:srgbClr val="000000"/>
        </a:accent4>
        <a:accent5>
          <a:srgbClr val="C9E3E2"/>
        </a:accent5>
        <a:accent6>
          <a:srgbClr val="C2CBCB"/>
        </a:accent6>
        <a:hlink>
          <a:srgbClr val="99CC00"/>
        </a:hlink>
        <a:folHlink>
          <a:srgbClr val="336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udio 2">
        <a:dk1>
          <a:srgbClr val="000000"/>
        </a:dk1>
        <a:lt1>
          <a:srgbClr val="FFFFFF"/>
        </a:lt1>
        <a:dk2>
          <a:srgbClr val="3732A0"/>
        </a:dk2>
        <a:lt2>
          <a:srgbClr val="666699"/>
        </a:lt2>
        <a:accent1>
          <a:srgbClr val="CCCCFF"/>
        </a:accent1>
        <a:accent2>
          <a:srgbClr val="009999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008A8A"/>
        </a:accent6>
        <a:hlink>
          <a:srgbClr val="3366CC"/>
        </a:hlink>
        <a:folHlink>
          <a:srgbClr val="9094B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udio 3">
        <a:dk1>
          <a:srgbClr val="000000"/>
        </a:dk1>
        <a:lt1>
          <a:srgbClr val="FFFFFF"/>
        </a:lt1>
        <a:dk2>
          <a:srgbClr val="CD0505"/>
        </a:dk2>
        <a:lt2>
          <a:srgbClr val="5F5F5F"/>
        </a:lt2>
        <a:accent1>
          <a:srgbClr val="D2D5DE"/>
        </a:accent1>
        <a:accent2>
          <a:srgbClr val="D55757"/>
        </a:accent2>
        <a:accent3>
          <a:srgbClr val="FFFFFF"/>
        </a:accent3>
        <a:accent4>
          <a:srgbClr val="000000"/>
        </a:accent4>
        <a:accent5>
          <a:srgbClr val="E5E7EC"/>
        </a:accent5>
        <a:accent6>
          <a:srgbClr val="C14E4E"/>
        </a:accent6>
        <a:hlink>
          <a:srgbClr val="F42D1E"/>
        </a:hlink>
        <a:folHlink>
          <a:srgbClr val="7C84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udio 4">
        <a:dk1>
          <a:srgbClr val="000000"/>
        </a:dk1>
        <a:lt1>
          <a:srgbClr val="FFFFFF"/>
        </a:lt1>
        <a:dk2>
          <a:srgbClr val="551A07"/>
        </a:dk2>
        <a:lt2>
          <a:srgbClr val="CC3300"/>
        </a:lt2>
        <a:accent1>
          <a:srgbClr val="F4B400"/>
        </a:accent1>
        <a:accent2>
          <a:srgbClr val="993300"/>
        </a:accent2>
        <a:accent3>
          <a:srgbClr val="FFFFFF"/>
        </a:accent3>
        <a:accent4>
          <a:srgbClr val="000000"/>
        </a:accent4>
        <a:accent5>
          <a:srgbClr val="F8D6AA"/>
        </a:accent5>
        <a:accent6>
          <a:srgbClr val="8A2D00"/>
        </a:accent6>
        <a:hlink>
          <a:srgbClr val="FF33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udio 5">
        <a:dk1>
          <a:srgbClr val="000000"/>
        </a:dk1>
        <a:lt1>
          <a:srgbClr val="FFFFFF"/>
        </a:lt1>
        <a:dk2>
          <a:srgbClr val="FF0000"/>
        </a:dk2>
        <a:lt2>
          <a:srgbClr val="FFCC00"/>
        </a:lt2>
        <a:accent1>
          <a:srgbClr val="66CCFF"/>
        </a:accent1>
        <a:accent2>
          <a:srgbClr val="009900"/>
        </a:accent2>
        <a:accent3>
          <a:srgbClr val="FFFFFF"/>
        </a:accent3>
        <a:accent4>
          <a:srgbClr val="000000"/>
        </a:accent4>
        <a:accent5>
          <a:srgbClr val="B8E2FF"/>
        </a:accent5>
        <a:accent6>
          <a:srgbClr val="008A00"/>
        </a:accent6>
        <a:hlink>
          <a:srgbClr val="FF3300"/>
        </a:hlink>
        <a:folHlink>
          <a:srgbClr val="6600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udio 6">
        <a:dk1>
          <a:srgbClr val="666633"/>
        </a:dk1>
        <a:lt1>
          <a:srgbClr val="FFFFFF"/>
        </a:lt1>
        <a:dk2>
          <a:srgbClr val="000000"/>
        </a:dk2>
        <a:lt2>
          <a:srgbClr val="CC3300"/>
        </a:lt2>
        <a:accent1>
          <a:srgbClr val="808000"/>
        </a:accent1>
        <a:accent2>
          <a:srgbClr val="FF9900"/>
        </a:accent2>
        <a:accent3>
          <a:srgbClr val="AAAAAA"/>
        </a:accent3>
        <a:accent4>
          <a:srgbClr val="DADADA"/>
        </a:accent4>
        <a:accent5>
          <a:srgbClr val="C0C0AA"/>
        </a:accent5>
        <a:accent6>
          <a:srgbClr val="E78A00"/>
        </a:accent6>
        <a:hlink>
          <a:srgbClr val="CC6600"/>
        </a:hlink>
        <a:folHlink>
          <a:srgbClr val="434B1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udio 7">
        <a:dk1>
          <a:srgbClr val="766997"/>
        </a:dk1>
        <a:lt1>
          <a:srgbClr val="FFFFFF"/>
        </a:lt1>
        <a:dk2>
          <a:srgbClr val="530901"/>
        </a:dk2>
        <a:lt2>
          <a:srgbClr val="FFFFFF"/>
        </a:lt2>
        <a:accent1>
          <a:srgbClr val="FF3300"/>
        </a:accent1>
        <a:accent2>
          <a:srgbClr val="CC6600"/>
        </a:accent2>
        <a:accent3>
          <a:srgbClr val="B3AAAA"/>
        </a:accent3>
        <a:accent4>
          <a:srgbClr val="DADADA"/>
        </a:accent4>
        <a:accent5>
          <a:srgbClr val="FFADAA"/>
        </a:accent5>
        <a:accent6>
          <a:srgbClr val="B95C00"/>
        </a:accent6>
        <a:hlink>
          <a:srgbClr val="FF9900"/>
        </a:hlink>
        <a:folHlink>
          <a:srgbClr val="99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udio 8">
        <a:dk1>
          <a:srgbClr val="666699"/>
        </a:dk1>
        <a:lt1>
          <a:srgbClr val="FFFFFF"/>
        </a:lt1>
        <a:dk2>
          <a:srgbClr val="4C004C"/>
        </a:dk2>
        <a:lt2>
          <a:srgbClr val="FFFFFF"/>
        </a:lt2>
        <a:accent1>
          <a:srgbClr val="0099CC"/>
        </a:accent1>
        <a:accent2>
          <a:srgbClr val="993366"/>
        </a:accent2>
        <a:accent3>
          <a:srgbClr val="B2AAB2"/>
        </a:accent3>
        <a:accent4>
          <a:srgbClr val="DADADA"/>
        </a:accent4>
        <a:accent5>
          <a:srgbClr val="AACAE2"/>
        </a:accent5>
        <a:accent6>
          <a:srgbClr val="8A2D5C"/>
        </a:accent6>
        <a:hlink>
          <a:srgbClr val="99CC00"/>
        </a:hlink>
        <a:folHlink>
          <a:srgbClr val="00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udio 9">
        <a:dk1>
          <a:srgbClr val="565682"/>
        </a:dk1>
        <a:lt1>
          <a:srgbClr val="FFFFFF"/>
        </a:lt1>
        <a:dk2>
          <a:srgbClr val="1E1551"/>
        </a:dk2>
        <a:lt2>
          <a:srgbClr val="CCFFFF"/>
        </a:lt2>
        <a:accent1>
          <a:srgbClr val="33CCCC"/>
        </a:accent1>
        <a:accent2>
          <a:srgbClr val="009999"/>
        </a:accent2>
        <a:accent3>
          <a:srgbClr val="ABAAB3"/>
        </a:accent3>
        <a:accent4>
          <a:srgbClr val="DADADA"/>
        </a:accent4>
        <a:accent5>
          <a:srgbClr val="ADE2E2"/>
        </a:accent5>
        <a:accent6>
          <a:srgbClr val="008A8A"/>
        </a:accent6>
        <a:hlink>
          <a:srgbClr val="FF9900"/>
        </a:hlink>
        <a:folHlink>
          <a:srgbClr val="00598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udio 10">
        <a:dk1>
          <a:srgbClr val="CCCC99"/>
        </a:dk1>
        <a:lt1>
          <a:srgbClr val="FFFFFF"/>
        </a:lt1>
        <a:dk2>
          <a:srgbClr val="2E5D5C"/>
        </a:dk2>
        <a:lt2>
          <a:srgbClr val="FFFFFF"/>
        </a:lt2>
        <a:accent1>
          <a:srgbClr val="0099CC"/>
        </a:accent1>
        <a:accent2>
          <a:srgbClr val="D6E0E0"/>
        </a:accent2>
        <a:accent3>
          <a:srgbClr val="ADB6B5"/>
        </a:accent3>
        <a:accent4>
          <a:srgbClr val="DADADA"/>
        </a:accent4>
        <a:accent5>
          <a:srgbClr val="AACAE2"/>
        </a:accent5>
        <a:accent6>
          <a:srgbClr val="C2CBCB"/>
        </a:accent6>
        <a:hlink>
          <a:srgbClr val="CCCC99"/>
        </a:hlink>
        <a:folHlink>
          <a:srgbClr val="428A8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 10e Cycles</Template>
  <TotalTime>133</TotalTime>
  <Words>112</Words>
  <Application>Microsoft Office PowerPoint</Application>
  <PresentationFormat>Widescreen</PresentationFormat>
  <Paragraphs>24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Arial Black</vt:lpstr>
      <vt:lpstr>Calibri</vt:lpstr>
      <vt:lpstr>Cavolini</vt:lpstr>
      <vt:lpstr>Times New Roman</vt:lpstr>
      <vt:lpstr>Wingdings</vt:lpstr>
      <vt:lpstr>Studio</vt:lpstr>
      <vt:lpstr>Year 10 PreATAR Science</vt:lpstr>
      <vt:lpstr>Review</vt:lpstr>
      <vt:lpstr>Learning Intentions</vt:lpstr>
      <vt:lpstr>Success criteria</vt:lpstr>
      <vt:lpstr>Balance chemical equations</vt:lpstr>
      <vt:lpstr>PowerPoint Presentation</vt:lpstr>
      <vt:lpstr>Success criteria</vt:lpstr>
    </vt:vector>
  </TitlesOfParts>
  <Company>Department of Education Western Australia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Year 10 PreATAR Science</dc:title>
  <dc:creator>JOHNSON Kristy [Narrogin Senior High School]</dc:creator>
  <cp:lastModifiedBy>JOHNSON Kristy [Narrogin Senior High School]</cp:lastModifiedBy>
  <cp:revision>4</cp:revision>
  <dcterms:created xsi:type="dcterms:W3CDTF">2023-06-20T00:28:23Z</dcterms:created>
  <dcterms:modified xsi:type="dcterms:W3CDTF">2023-07-19T01:56:50Z</dcterms:modified>
</cp:coreProperties>
</file>

<file path=docProps/thumbnail.jpeg>
</file>